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5"/>
  </p:notesMasterIdLst>
  <p:sldIdLst>
    <p:sldId id="272" r:id="rId2"/>
    <p:sldId id="265" r:id="rId3"/>
    <p:sldId id="257" r:id="rId4"/>
    <p:sldId id="259" r:id="rId5"/>
    <p:sldId id="258" r:id="rId6"/>
    <p:sldId id="266" r:id="rId7"/>
    <p:sldId id="262" r:id="rId8"/>
    <p:sldId id="264" r:id="rId9"/>
    <p:sldId id="267" r:id="rId10"/>
    <p:sldId id="268" r:id="rId11"/>
    <p:sldId id="269" r:id="rId12"/>
    <p:sldId id="270" r:id="rId13"/>
    <p:sldId id="271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1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gif>
</file>

<file path=ppt/media/image5.gif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E9E6F4-9D57-472C-A6F4-6E7175C85C16}" type="datetimeFigureOut">
              <a:rPr lang="es-ES" smtClean="0"/>
              <a:t>24/03/2025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103E6-3F91-4AFB-92E0-931728083B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3931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5200"/>
              <a:buNone/>
              <a:defRPr sz="6933">
                <a:solidFill>
                  <a:srgbClr val="0B539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800"/>
              <a:buNone/>
              <a:defRPr sz="3733">
                <a:solidFill>
                  <a:srgbClr val="1C458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s-ES"/>
              <a:t>Haga clic para editar el estilo de subtítulo del patrón</a:t>
            </a:r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9pPr>
          </a:lstStyle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33012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2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9pPr>
          </a:lstStyle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71794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Google Shape;26;p13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7" name="Google Shape;27;p13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9pPr>
          </a:lstStyle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7436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4" name="Google Shape;34;p15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9pPr>
          </a:lstStyle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85236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7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s-ES"/>
              <a:t>Haga clic para editar el estilo de subtítulo del patrón</a:t>
            </a:r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3" name="Google Shape;43;p17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9pPr>
          </a:lstStyle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47930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6" name="Google Shape;46;p18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9pPr>
          </a:lstStyle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43059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9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9" name="Google Shape;49;p19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0" name="Google Shape;50;p19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9pPr>
          </a:lstStyle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32627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0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9pPr>
          </a:lstStyle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10671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53C5E-5B1B-4E1D-8601-D9FEB2C67DEB}" type="datetimeFigureOut">
              <a:rPr lang="es-CL" smtClean="0"/>
              <a:t>24-03-2025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4536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"/>
              <a:buNone/>
              <a:defRPr sz="2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"/>
              <a:buNone/>
              <a:defRPr sz="2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"/>
              <a:buNone/>
              <a:defRPr sz="2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"/>
              <a:buNone/>
              <a:defRPr sz="2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"/>
              <a:buNone/>
              <a:defRPr sz="2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"/>
              <a:buNone/>
              <a:defRPr sz="2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"/>
              <a:buNone/>
              <a:defRPr sz="2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"/>
              <a:buNone/>
              <a:defRPr sz="2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"/>
              <a:buNone/>
              <a:defRPr sz="2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"/>
              <a:buChar char="●"/>
              <a:defRPr sz="1800" b="0" i="0" u="none" strike="noStrike" cap="none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914400" marR="0" lvl="1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"/>
              <a:buChar char="○"/>
              <a:defRPr sz="1400" b="0" i="0" u="none" strike="noStrike" cap="none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1371600" marR="0" lvl="2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"/>
              <a:buChar char="■"/>
              <a:defRPr sz="1400" b="0" i="0" u="none" strike="noStrike" cap="none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828800" marR="0" lvl="3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"/>
              <a:buChar char="●"/>
              <a:defRPr sz="1400" b="0" i="0" u="none" strike="noStrike" cap="none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2286000" marR="0" lvl="4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"/>
              <a:buChar char="○"/>
              <a:defRPr sz="1400" b="0" i="0" u="none" strike="noStrike" cap="none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2743200" marR="0" lvl="5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"/>
              <a:buChar char="■"/>
              <a:defRPr sz="1400" b="0" i="0" u="none" strike="noStrike" cap="none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L="3200400" marR="0" lvl="6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"/>
              <a:buChar char="●"/>
              <a:defRPr sz="1400" b="0" i="0" u="none" strike="noStrike" cap="none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L="3657600" marR="0" lvl="7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"/>
              <a:buChar char="○"/>
              <a:defRPr sz="1400" b="0" i="0" u="none" strike="noStrike" cap="none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L="4114800" marR="0" lvl="8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"/>
              <a:buChar char="■"/>
              <a:defRPr sz="1400" b="0" i="0" u="none" strike="noStrike" cap="none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pic>
        <p:nvPicPr>
          <p:cNvPr id="8" name="Google Shape;8;p9"/>
          <p:cNvPicPr preferRelativeResize="0"/>
          <p:nvPr/>
        </p:nvPicPr>
        <p:blipFill rotWithShape="1">
          <a:blip r:embed="rId11">
            <a:alphaModFix amt="63000"/>
          </a:blip>
          <a:srcRect/>
          <a:stretch/>
        </p:blipFill>
        <p:spPr>
          <a:xfrm>
            <a:off x="0" y="-62767"/>
            <a:ext cx="2015307" cy="7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9"/>
          <p:cNvPicPr preferRelativeResize="0"/>
          <p:nvPr/>
        </p:nvPicPr>
        <p:blipFill rotWithShape="1">
          <a:blip r:embed="rId12">
            <a:alphaModFix amt="63000"/>
          </a:blip>
          <a:srcRect/>
          <a:stretch/>
        </p:blipFill>
        <p:spPr>
          <a:xfrm>
            <a:off x="11243117" y="-15"/>
            <a:ext cx="948900" cy="9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2"/>
                </a:solidFill>
                <a:latin typeface="Bungee Shade"/>
                <a:ea typeface="Bungee Shade"/>
                <a:cs typeface="Bungee Shade"/>
                <a:sym typeface="Bungee Shade"/>
              </a:defRPr>
            </a:lvl9pPr>
          </a:lstStyle>
          <a:p>
            <a:fld id="{6C0AEB4C-1C2C-4B44-BB64-30797415D254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29871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"/>
          <p:cNvSpPr txBox="1">
            <a:spLocks noGrp="1"/>
          </p:cNvSpPr>
          <p:nvPr>
            <p:ph type="ctrTitle"/>
          </p:nvPr>
        </p:nvSpPr>
        <p:spPr>
          <a:xfrm>
            <a:off x="415605" y="992767"/>
            <a:ext cx="5355600" cy="2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pPr algn="l">
              <a:buSzPct val="100000"/>
            </a:pPr>
            <a:r>
              <a:rPr lang="es"/>
              <a:t>Mecatrónica</a:t>
            </a:r>
            <a:endParaRPr/>
          </a:p>
          <a:p>
            <a:pPr algn="l">
              <a:buSzPct val="208000"/>
            </a:pPr>
            <a:r>
              <a:rPr lang="es" sz="3333"/>
              <a:t>ME-4250</a:t>
            </a:r>
            <a:endParaRPr sz="3333"/>
          </a:p>
        </p:txBody>
      </p:sp>
      <p:sp>
        <p:nvSpPr>
          <p:cNvPr id="58" name="Google Shape;58;p1"/>
          <p:cNvSpPr txBox="1">
            <a:spLocks noGrp="1"/>
          </p:cNvSpPr>
          <p:nvPr>
            <p:ph type="sldNum" idx="12"/>
          </p:nvPr>
        </p:nvSpPr>
        <p:spPr>
          <a:xfrm>
            <a:off x="11351745" y="6271501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fld id="{00000000-1234-1234-1234-123412341234}" type="slidenum">
              <a:rPr lang="es"/>
              <a:pPr/>
              <a:t>1</a:t>
            </a:fld>
            <a:endParaRPr/>
          </a:p>
        </p:txBody>
      </p:sp>
      <p:sp>
        <p:nvSpPr>
          <p:cNvPr id="59" name="Google Shape;59;p1"/>
          <p:cNvSpPr txBox="1"/>
          <p:nvPr/>
        </p:nvSpPr>
        <p:spPr>
          <a:xfrm>
            <a:off x="1152400" y="5887500"/>
            <a:ext cx="3288400" cy="9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400"/>
            </a:pPr>
            <a:r>
              <a:rPr lang="es" sz="1867">
                <a:latin typeface="Roboto Slab"/>
                <a:ea typeface="Roboto Slab"/>
                <a:cs typeface="Roboto Slab"/>
                <a:sym typeface="Roboto Slab"/>
              </a:rPr>
              <a:t>Harold Valenzuela Coloma</a:t>
            </a:r>
            <a:endParaRPr sz="1867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60" name="Google Shape;60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639" y="496434"/>
            <a:ext cx="5865101" cy="586510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6E3412E-AD6B-8A27-3426-57A6631C5F4D}"/>
              </a:ext>
            </a:extLst>
          </p:cNvPr>
          <p:cNvSpPr txBox="1"/>
          <p:nvPr/>
        </p:nvSpPr>
        <p:spPr>
          <a:xfrm>
            <a:off x="415605" y="4393035"/>
            <a:ext cx="455744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3429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800"/>
              <a:buFont typeface="Roboto Slab"/>
              <a:buNone/>
              <a:tabLst/>
              <a:defRPr/>
            </a:pPr>
            <a:r>
              <a:rPr kumimoji="0" lang="es-CL" sz="2400" b="0" i="0" u="none" strike="noStrike" kern="0" cap="none" spc="0" normalizeH="0" baseline="0" noProof="0" dirty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Roboto Slab"/>
                <a:ea typeface="Roboto Slab"/>
                <a:cs typeface="Roboto Slab"/>
                <a:sym typeface="Roboto Slab"/>
              </a:rPr>
              <a:t>PWM y sistema abierto de control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AEB1B0-3B04-FB46-93A4-D14BA7BE4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Sistema de control Lineal y no lineal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E06D5D-A474-70FE-BCD5-40941C825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Para que sea un sistema de control lineal se debe cumplir, superposición y homogeneidad.</a:t>
            </a:r>
          </a:p>
          <a:p>
            <a:endParaRPr lang="es-CL" dirty="0"/>
          </a:p>
          <a:p>
            <a:endParaRPr lang="es-CL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433B7CA-81E6-458F-D7F3-A88D43BD2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7" b="1222"/>
          <a:stretch/>
        </p:blipFill>
        <p:spPr>
          <a:xfrm>
            <a:off x="1538998" y="2488080"/>
            <a:ext cx="3286125" cy="101612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A7ED0ED-7C38-62E8-FBFE-FC6EC0C90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998" y="3656607"/>
            <a:ext cx="3286125" cy="210502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92E2390-5613-CF4D-FD0E-67C051DE9F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3037" y="2497605"/>
            <a:ext cx="3209925" cy="101917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F4E4BC4-05AD-081C-1C6B-A878874C6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4924" y="4198199"/>
            <a:ext cx="3486150" cy="101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992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FEF8BD-339C-3BBE-36E9-C96A2318B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Características para un buen control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11CC55-EF9A-27F3-6D18-13E88831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5"/>
          </a:xfrm>
        </p:spPr>
        <p:txBody>
          <a:bodyPr>
            <a:noAutofit/>
          </a:bodyPr>
          <a:lstStyle/>
          <a:p>
            <a:r>
              <a:rPr lang="es-CL" dirty="0"/>
              <a:t>Precisión</a:t>
            </a:r>
          </a:p>
          <a:p>
            <a:r>
              <a:rPr lang="es-CL" dirty="0"/>
              <a:t>Sensibilidad</a:t>
            </a:r>
          </a:p>
          <a:p>
            <a:r>
              <a:rPr lang="es-CL" dirty="0"/>
              <a:t>Ruido</a:t>
            </a:r>
          </a:p>
          <a:p>
            <a:r>
              <a:rPr lang="es-CL" dirty="0"/>
              <a:t>Estabilidad</a:t>
            </a:r>
          </a:p>
          <a:p>
            <a:r>
              <a:rPr lang="es-CL" dirty="0"/>
              <a:t>Velocidad </a:t>
            </a:r>
          </a:p>
        </p:txBody>
      </p:sp>
    </p:spTree>
    <p:extLst>
      <p:ext uri="{BB962C8B-B14F-4D97-AF65-F5344CB8AC3E}">
        <p14:creationId xmlns:p14="http://schemas.microsoft.com/office/powerpoint/2010/main" val="2808986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459036-CAAA-7C35-7A6A-A94F930D0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Sistema de control de lazo abierto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C1391F-62C0-2B77-9899-446F2E33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 sistema de control en el que la acción de control es totalmente independiente de la salida del sistema se denomina sistema de control de bucle abierto</a:t>
            </a:r>
          </a:p>
          <a:p>
            <a:endParaRPr lang="es-CL" dirty="0"/>
          </a:p>
        </p:txBody>
      </p:sp>
      <p:pic>
        <p:nvPicPr>
          <p:cNvPr id="4" name="Imagen 3" descr="Diagrama, Texto&#10;&#10;Descripción generada automáticamente">
            <a:extLst>
              <a:ext uri="{FF2B5EF4-FFF2-40B4-BE49-F238E27FC236}">
                <a16:creationId xmlns:a16="http://schemas.microsoft.com/office/drawing/2014/main" id="{3D37BE76-1096-A643-0A63-5A34F7016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525" y="4020344"/>
            <a:ext cx="8277895" cy="143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481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A6F974-3026-C23D-D66F-3311CCA5B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Ventajas y desventajas	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EE309397-88EE-C3F0-2789-F2D1EF6E30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6853506"/>
              </p:ext>
            </p:extLst>
          </p:nvPr>
        </p:nvGraphicFramePr>
        <p:xfrm>
          <a:off x="415925" y="1536700"/>
          <a:ext cx="11360150" cy="216446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5680075">
                  <a:extLst>
                    <a:ext uri="{9D8B030D-6E8A-4147-A177-3AD203B41FA5}">
                      <a16:colId xmlns:a16="http://schemas.microsoft.com/office/drawing/2014/main" val="1526021351"/>
                    </a:ext>
                  </a:extLst>
                </a:gridCol>
                <a:gridCol w="5680075">
                  <a:extLst>
                    <a:ext uri="{9D8B030D-6E8A-4147-A177-3AD203B41FA5}">
                      <a16:colId xmlns:a16="http://schemas.microsoft.com/office/drawing/2014/main" val="27858024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es-CL" dirty="0"/>
                        <a:t>Ventajas</a:t>
                      </a:r>
                    </a:p>
                  </a:txBody>
                  <a:tcPr marL="104863" marR="10486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dirty="0"/>
                        <a:t>Desventajas</a:t>
                      </a:r>
                    </a:p>
                  </a:txBody>
                  <a:tcPr marL="104863" marR="104863"/>
                </a:tc>
                <a:extLst>
                  <a:ext uri="{0D108BD9-81ED-4DB2-BD59-A6C34878D82A}">
                    <a16:rowId xmlns:a16="http://schemas.microsoft.com/office/drawing/2014/main" val="3124779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just"/>
                      <a:r>
                        <a:rPr lang="es-CL" sz="1800" kern="1200" dirty="0">
                          <a:solidFill>
                            <a:schemeClr val="tx1"/>
                          </a:solidFill>
                          <a:effectLst/>
                        </a:rPr>
                        <a:t>Simple en construcción y diseño</a:t>
                      </a:r>
                      <a:endParaRPr lang="es-CL" dirty="0">
                        <a:solidFill>
                          <a:schemeClr val="tx1"/>
                        </a:solidFill>
                      </a:endParaRPr>
                    </a:p>
                  </a:txBody>
                  <a:tcPr marL="104863" marR="10486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dirty="0">
                          <a:solidFill>
                            <a:schemeClr val="tx1"/>
                          </a:solidFill>
                        </a:rPr>
                        <a:t>Son inexactos</a:t>
                      </a:r>
                    </a:p>
                  </a:txBody>
                  <a:tcPr marL="104863" marR="104863"/>
                </a:tc>
                <a:extLst>
                  <a:ext uri="{0D108BD9-81ED-4DB2-BD59-A6C34878D82A}">
                    <a16:rowId xmlns:a16="http://schemas.microsoft.com/office/drawing/2014/main" val="1256353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L" sz="1800" kern="1200" dirty="0">
                          <a:solidFill>
                            <a:schemeClr val="tx1"/>
                          </a:solidFill>
                          <a:effectLst/>
                        </a:rPr>
                        <a:t>Económico</a:t>
                      </a:r>
                      <a:endParaRPr lang="es-CL" dirty="0">
                        <a:solidFill>
                          <a:schemeClr val="tx1"/>
                        </a:solidFill>
                      </a:endParaRPr>
                    </a:p>
                  </a:txBody>
                  <a:tcPr marL="104863" marR="10486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dirty="0">
                          <a:solidFill>
                            <a:schemeClr val="tx1"/>
                          </a:solidFill>
                        </a:rPr>
                        <a:t>No son confiables</a:t>
                      </a:r>
                    </a:p>
                  </a:txBody>
                  <a:tcPr marL="104863" marR="104863"/>
                </a:tc>
                <a:extLst>
                  <a:ext uri="{0D108BD9-81ED-4DB2-BD59-A6C34878D82A}">
                    <a16:rowId xmlns:a16="http://schemas.microsoft.com/office/drawing/2014/main" val="3922718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L" sz="1800" kern="1200" dirty="0">
                          <a:solidFill>
                            <a:schemeClr val="tx1"/>
                          </a:solidFill>
                          <a:effectLst/>
                        </a:rPr>
                        <a:t>Fácil de mantener</a:t>
                      </a:r>
                      <a:endParaRPr lang="es-CL" dirty="0">
                        <a:solidFill>
                          <a:schemeClr val="tx1"/>
                        </a:solidFill>
                      </a:endParaRPr>
                    </a:p>
                  </a:txBody>
                  <a:tcPr marL="104863" marR="104863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CL" dirty="0">
                          <a:solidFill>
                            <a:schemeClr val="tx1"/>
                          </a:solidFill>
                        </a:rPr>
                        <a:t>Cualquier cambio de salida no se puede corregir automáticamente.</a:t>
                      </a:r>
                    </a:p>
                  </a:txBody>
                  <a:tcPr marL="104863" marR="104863"/>
                </a:tc>
                <a:extLst>
                  <a:ext uri="{0D108BD9-81ED-4DB2-BD59-A6C34878D82A}">
                    <a16:rowId xmlns:a16="http://schemas.microsoft.com/office/drawing/2014/main" val="4149318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L" sz="1800" kern="1200" dirty="0">
                          <a:solidFill>
                            <a:schemeClr val="tx1"/>
                          </a:solidFill>
                          <a:effectLst/>
                        </a:rPr>
                        <a:t>Generalmente estable</a:t>
                      </a:r>
                      <a:endParaRPr lang="es-CL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4863" marR="104863"/>
                </a:tc>
                <a:tc>
                  <a:txBody>
                    <a:bodyPr/>
                    <a:lstStyle/>
                    <a:p>
                      <a:pPr algn="just"/>
                      <a:endParaRPr lang="es-CL" dirty="0">
                        <a:solidFill>
                          <a:schemeClr val="tx1"/>
                        </a:solidFill>
                      </a:endParaRPr>
                    </a:p>
                  </a:txBody>
                  <a:tcPr marL="104863" marR="104863"/>
                </a:tc>
                <a:extLst>
                  <a:ext uri="{0D108BD9-81ED-4DB2-BD59-A6C34878D82A}">
                    <a16:rowId xmlns:a16="http://schemas.microsoft.com/office/drawing/2014/main" val="14851179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3751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123C2185-2420-AA33-E072-20DFFE48A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Contenido</a:t>
            </a:r>
            <a:endParaRPr lang="es-ES" dirty="0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A80663F2-3B4C-9E81-81EE-B7B1FA21D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0" y="1152475"/>
            <a:ext cx="8520600" cy="4401658"/>
          </a:xfrm>
        </p:spPr>
        <p:txBody>
          <a:bodyPr>
            <a:normAutofit/>
          </a:bodyPr>
          <a:lstStyle/>
          <a:p>
            <a:r>
              <a:rPr lang="es-CL" dirty="0"/>
              <a:t>PWM	</a:t>
            </a:r>
          </a:p>
          <a:p>
            <a:pPr lvl="1"/>
            <a:r>
              <a:rPr lang="es-CL" sz="1800" dirty="0"/>
              <a:t>Controles Digitales</a:t>
            </a:r>
          </a:p>
          <a:p>
            <a:pPr lvl="1"/>
            <a:r>
              <a:rPr lang="es-CL" sz="1800" dirty="0"/>
              <a:t>Ejemplos</a:t>
            </a:r>
          </a:p>
          <a:p>
            <a:pPr lvl="1"/>
            <a:r>
              <a:rPr lang="es-CL" sz="1800" dirty="0"/>
              <a:t>Comunicación y control</a:t>
            </a:r>
          </a:p>
          <a:p>
            <a:pPr lvl="1"/>
            <a:r>
              <a:rPr lang="es-CL" sz="1800" dirty="0"/>
              <a:t>Ventajas</a:t>
            </a:r>
          </a:p>
          <a:p>
            <a:r>
              <a:rPr lang="es-CL" dirty="0"/>
              <a:t>Sistemas de control Abierto</a:t>
            </a:r>
          </a:p>
          <a:p>
            <a:pPr lvl="1"/>
            <a:r>
              <a:rPr lang="es-CL" sz="1800" dirty="0" err="1"/>
              <a:t>Caractersiticas</a:t>
            </a:r>
            <a:r>
              <a:rPr lang="es-CL" sz="1800" dirty="0"/>
              <a:t> de un sistema de control</a:t>
            </a:r>
          </a:p>
          <a:p>
            <a:pPr lvl="1"/>
            <a:r>
              <a:rPr lang="es-CL" sz="1800" dirty="0"/>
              <a:t>Tipos de sistemas de control</a:t>
            </a:r>
          </a:p>
          <a:p>
            <a:pPr lvl="1"/>
            <a:r>
              <a:rPr lang="es-CL" sz="1800" dirty="0"/>
              <a:t>Sistema de control de bucle abierto</a:t>
            </a:r>
          </a:p>
          <a:p>
            <a:pPr lvl="1"/>
            <a:r>
              <a:rPr lang="es-CL" sz="1800" dirty="0"/>
              <a:t>Ventajas y desventajas</a:t>
            </a:r>
          </a:p>
        </p:txBody>
      </p:sp>
    </p:spTree>
    <p:extLst>
      <p:ext uri="{BB962C8B-B14F-4D97-AF65-F5344CB8AC3E}">
        <p14:creationId xmlns:p14="http://schemas.microsoft.com/office/powerpoint/2010/main" val="3986673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5AEDC3-9249-D8D6-567B-14912446C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</p:spPr>
        <p:txBody>
          <a:bodyPr wrap="square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CL" sz="2700"/>
              <a:t>Modulación de ancho de pulso - PWM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7D9EED-C7FB-7BD6-D053-17EC864A7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</p:spPr>
        <p:txBody>
          <a:bodyPr wrap="square" anchor="t"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s-CL" dirty="0"/>
              <a:t>Técnica para controlar circuitos analógicos con las salidas digitales.</a:t>
            </a:r>
            <a:endParaRPr lang="es-CL"/>
          </a:p>
          <a:p>
            <a:pPr marL="0" indent="0">
              <a:spcAft>
                <a:spcPts val="600"/>
              </a:spcAft>
              <a:buNone/>
            </a:pPr>
            <a:endParaRPr lang="es-CL"/>
          </a:p>
          <a:p>
            <a:pPr marL="0" indent="0">
              <a:spcAft>
                <a:spcPts val="600"/>
              </a:spcAft>
              <a:buNone/>
            </a:pPr>
            <a:r>
              <a:rPr lang="es-CL" b="1" dirty="0"/>
              <a:t>Que es la señal analógica ?</a:t>
            </a:r>
            <a:endParaRPr lang="es-CL" b="1"/>
          </a:p>
          <a:p>
            <a:pPr marL="0" indent="0">
              <a:spcAft>
                <a:spcPts val="600"/>
              </a:spcAft>
              <a:buNone/>
            </a:pPr>
            <a:r>
              <a:rPr lang="es-CL" b="1" dirty="0"/>
              <a:t>Diferencias entre lo digital y lo análogo ?</a:t>
            </a:r>
            <a:endParaRPr lang="es-CL" b="1"/>
          </a:p>
          <a:p>
            <a:pPr marL="0" indent="0">
              <a:spcAft>
                <a:spcPts val="600"/>
              </a:spcAft>
              <a:buNone/>
            </a:pPr>
            <a:r>
              <a:rPr lang="es-CL" b="1" dirty="0"/>
              <a:t>Algún dispositivo analógico ?</a:t>
            </a:r>
            <a:endParaRPr lang="es-CL" b="1"/>
          </a:p>
          <a:p>
            <a:pPr marL="0" indent="0">
              <a:spcAft>
                <a:spcPts val="600"/>
              </a:spcAft>
              <a:buNone/>
            </a:pPr>
            <a:endParaRPr lang="es-CL"/>
          </a:p>
          <a:p>
            <a:pPr marL="0" indent="0">
              <a:spcAft>
                <a:spcPts val="600"/>
              </a:spcAft>
              <a:buNone/>
            </a:pPr>
            <a:endParaRPr lang="es-CL"/>
          </a:p>
        </p:txBody>
      </p:sp>
      <p:pic>
        <p:nvPicPr>
          <p:cNvPr id="5" name="Imagen 4" descr="Una mesa de madera&#10;&#10;El contenido generado por IA puede ser incorrecto.">
            <a:extLst>
              <a:ext uri="{FF2B5EF4-FFF2-40B4-BE49-F238E27FC236}">
                <a16:creationId xmlns:a16="http://schemas.microsoft.com/office/drawing/2014/main" id="{8928CEB9-F8EA-0284-29B5-6D379C2A0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080" y="1748400"/>
            <a:ext cx="481584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627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71A202-9C1C-FDA8-1366-0DEB6B66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</p:spPr>
        <p:txBody>
          <a:bodyPr wrap="square" anchor="b">
            <a:normAutofit/>
          </a:bodyPr>
          <a:lstStyle/>
          <a:p>
            <a:r>
              <a:rPr lang="es-CL" dirty="0"/>
              <a:t>Controles Digitales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00C163-102D-63A0-A4F4-23A4D2927C19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</p:spPr>
        <p:txBody>
          <a:bodyPr wrap="square" anchor="ctr"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s-CL" dirty="0"/>
              <a:t>PWM es una forma de codificar digitalmente niveles de señales analógicas.</a:t>
            </a:r>
            <a:endParaRPr lang="es-CL"/>
          </a:p>
          <a:p>
            <a:pPr marL="0" indent="0">
              <a:spcAft>
                <a:spcPts val="600"/>
              </a:spcAft>
              <a:buNone/>
            </a:pPr>
            <a:r>
              <a:rPr lang="es-CL" dirty="0"/>
              <a:t>PWM sigue siendo digital, debido a que el suministro de CC está completamente encendido o apagado.</a:t>
            </a:r>
            <a:endParaRPr lang="es-CL"/>
          </a:p>
          <a:p>
            <a:pPr marL="0" indent="0">
              <a:spcAft>
                <a:spcPts val="600"/>
              </a:spcAft>
              <a:buNone/>
            </a:pPr>
            <a:r>
              <a:rPr lang="es-CL" dirty="0"/>
              <a:t>Cualquier valor analógico puede ser codificado en PWM.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44588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6D944A-3D83-0B9A-0226-EB84308B9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s-CL" sz="2400" dirty="0"/>
              <a:t>Señales PWM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71C2A19-0D90-A163-53A5-245EF5368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s-CL" sz="1800" dirty="0"/>
              <a:t>Ciclo de trabajo del 10%</a:t>
            </a:r>
          </a:p>
          <a:p>
            <a:r>
              <a:rPr lang="es-CL" sz="1800" dirty="0"/>
              <a:t>Ciclo de trabajo de 50%</a:t>
            </a:r>
          </a:p>
          <a:p>
            <a:r>
              <a:rPr lang="es-CL" sz="1800" dirty="0"/>
              <a:t>Ciclo de trabajo de 90%</a:t>
            </a:r>
          </a:p>
          <a:p>
            <a:endParaRPr lang="es-CL" sz="1800" dirty="0"/>
          </a:p>
          <a:p>
            <a:pPr marL="0" indent="0">
              <a:buNone/>
            </a:pPr>
            <a:r>
              <a:rPr lang="es-CL" sz="1800" dirty="0"/>
              <a:t>Si el suministro es de 9V Cuales serian sus señales analógicas ?</a:t>
            </a:r>
          </a:p>
        </p:txBody>
      </p:sp>
      <p:pic>
        <p:nvPicPr>
          <p:cNvPr id="3" name="Imagen 2" descr="PWM Signals">
            <a:extLst>
              <a:ext uri="{FF2B5EF4-FFF2-40B4-BE49-F238E27FC236}">
                <a16:creationId xmlns:a16="http://schemas.microsoft.com/office/drawing/2014/main" id="{7F993801-06F7-F682-EF61-AC90B9D85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8988" y="1403790"/>
            <a:ext cx="6112382" cy="40449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3678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A2BBDC97-88B9-D90A-BF36-28CA8F769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571" y="1658144"/>
            <a:ext cx="7107682" cy="3541712"/>
          </a:xfrm>
        </p:spPr>
      </p:pic>
    </p:spTree>
    <p:extLst>
      <p:ext uri="{BB962C8B-B14F-4D97-AF65-F5344CB8AC3E}">
        <p14:creationId xmlns:p14="http://schemas.microsoft.com/office/powerpoint/2010/main" val="2304054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Marcador de contenido 4" descr="Imagen de la pantalla de un celular con letras&#10;&#10;Descripción generada automáticamente con confianza media">
            <a:extLst>
              <a:ext uri="{FF2B5EF4-FFF2-40B4-BE49-F238E27FC236}">
                <a16:creationId xmlns:a16="http://schemas.microsoft.com/office/drawing/2014/main" id="{199A9D5E-74D1-0DB7-4AE8-0C73DD422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550" y="643467"/>
            <a:ext cx="709689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888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DFDDCFF1-2531-6CD8-3F21-9BE2334AD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642666"/>
            <a:ext cx="11360800" cy="763600"/>
          </a:xfrm>
        </p:spPr>
        <p:txBody>
          <a:bodyPr/>
          <a:lstStyle/>
          <a:p>
            <a:r>
              <a:rPr lang="es-CL" sz="3200" dirty="0"/>
              <a:t>Ventajas</a:t>
            </a:r>
            <a:r>
              <a:rPr lang="es-CL" dirty="0"/>
              <a:t> de PWM	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75AA035A-4538-D1E9-EB07-827251315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Minimización del efecto de ruido.</a:t>
            </a:r>
          </a:p>
          <a:p>
            <a:r>
              <a:rPr lang="es-CL" dirty="0"/>
              <a:t>Es económico </a:t>
            </a:r>
          </a:p>
          <a:p>
            <a:r>
              <a:rPr lang="es-CL" dirty="0"/>
              <a:t>Ahorra espacio</a:t>
            </a:r>
          </a:p>
        </p:txBody>
      </p:sp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964D66AC-4E68-9835-690F-34F46AAA6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940" y="2255520"/>
            <a:ext cx="6519460" cy="434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35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38151E-A030-F022-AC61-FF025336F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840" y="965433"/>
            <a:ext cx="5393600" cy="1976400"/>
          </a:xfrm>
        </p:spPr>
        <p:txBody>
          <a:bodyPr wrap="square" anchor="b">
            <a:normAutofit/>
          </a:bodyPr>
          <a:lstStyle/>
          <a:p>
            <a:r>
              <a:rPr lang="es-CL" dirty="0"/>
              <a:t>Sistema de control	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A446AB-35EC-73AF-BAD1-510B38DE4C1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</p:spPr>
        <p:txBody>
          <a:bodyPr wrap="square" anchor="ctr"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s-CL" b="1" dirty="0"/>
              <a:t>Que es un sistema de control ?</a:t>
            </a:r>
            <a:endParaRPr lang="es-CL" b="1"/>
          </a:p>
          <a:p>
            <a:pPr marL="0" indent="0">
              <a:spcAft>
                <a:spcPts val="600"/>
              </a:spcAft>
              <a:buNone/>
            </a:pPr>
            <a:r>
              <a:rPr lang="es-CL" dirty="0"/>
              <a:t>Un sistema que controla y vigila otros sistemas</a:t>
            </a:r>
            <a:endParaRPr lang="es-CL"/>
          </a:p>
          <a:p>
            <a:pPr marL="0" indent="0">
              <a:spcAft>
                <a:spcPts val="600"/>
              </a:spcAft>
              <a:buNone/>
            </a:pPr>
            <a:r>
              <a:rPr lang="es-CL" b="1" dirty="0"/>
              <a:t>Como lo logra ?</a:t>
            </a:r>
            <a:endParaRPr lang="es-CL" b="1"/>
          </a:p>
          <a:p>
            <a:pPr marL="0" indent="0">
              <a:spcAft>
                <a:spcPts val="600"/>
              </a:spcAft>
              <a:buNone/>
            </a:pPr>
            <a:r>
              <a:rPr lang="es-CL" dirty="0"/>
              <a:t>Mediante lazos de control 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704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obotica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tica" id="{984E5FC8-CC4B-441A-94E6-0FD2BFC94997}" vid="{370F54C2-38C2-4D65-AB93-31545A44484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7789</TotalTime>
  <Words>293</Words>
  <Application>Microsoft Office PowerPoint</Application>
  <PresentationFormat>Panorámica</PresentationFormat>
  <Paragraphs>61</Paragraphs>
  <Slides>13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Aptos</vt:lpstr>
      <vt:lpstr>Arial</vt:lpstr>
      <vt:lpstr>Bungee Shade</vt:lpstr>
      <vt:lpstr>Roboto Slab</vt:lpstr>
      <vt:lpstr>Robotica</vt:lpstr>
      <vt:lpstr>Mecatrónica ME-4250</vt:lpstr>
      <vt:lpstr>Contenido</vt:lpstr>
      <vt:lpstr>Modulación de ancho de pulso - PWM</vt:lpstr>
      <vt:lpstr>Controles Digitales</vt:lpstr>
      <vt:lpstr>Señales PWM </vt:lpstr>
      <vt:lpstr>Presentación de PowerPoint</vt:lpstr>
      <vt:lpstr>Presentación de PowerPoint</vt:lpstr>
      <vt:lpstr>Ventajas de PWM </vt:lpstr>
      <vt:lpstr>Sistema de control </vt:lpstr>
      <vt:lpstr>Sistema de control Lineal y no lineal </vt:lpstr>
      <vt:lpstr>Características para un buen control</vt:lpstr>
      <vt:lpstr>Sistema de control de lazo abierto </vt:lpstr>
      <vt:lpstr>Ventajas y desventajas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Harold Valenzuela Coloma (harold.valenzuela)</dc:creator>
  <cp:lastModifiedBy>Harold Valenzuela Coloma (harold.valenzuela)</cp:lastModifiedBy>
  <cp:revision>10</cp:revision>
  <dcterms:created xsi:type="dcterms:W3CDTF">2022-08-03T00:34:22Z</dcterms:created>
  <dcterms:modified xsi:type="dcterms:W3CDTF">2025-03-24T03:28:50Z</dcterms:modified>
</cp:coreProperties>
</file>

<file path=docProps/thumbnail.jpeg>
</file>